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1/25/2023</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2052016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1/25/2023</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20145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1/25/2023</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51490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1/25/2023</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57153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1/25/2023</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36946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p:txBody>
          <a:bodyPr/>
          <a:lstStyle/>
          <a:p>
            <a:fld id="{3AB41CFF-90C9-47B3-9DA1-F2BF8D839F7E}" type="datetime1">
              <a:rPr lang="en-US" smtClean="0"/>
              <a:t>1/25/2023</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46386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1/25/2023</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52866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1/25/2023</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48667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1/25/2023</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70425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1/25/2023</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6662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1/25/2023</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28512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id="{1CB7E8AE-A3AC-4BB7-A5C6-F00EC697B265}"/>
              </a:ext>
            </a:extLst>
          </p:cNvPr>
          <p:cNvPicPr>
            <a:picLocks noChangeAspect="1"/>
          </p:cNvPicPr>
          <p:nvPr/>
        </p:nvPicPr>
        <p:blipFill>
          <a:blip r:embed="rId1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1/25/2023</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44591949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00" r:id="rId8"/>
    <p:sldLayoutId id="2147483701" r:id="rId9"/>
    <p:sldLayoutId id="2147483702" r:id="rId10"/>
    <p:sldLayoutId id="2147483710" r:id="rId11"/>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png" /><Relationship Id="rId1" Type="http://schemas.openxmlformats.org/officeDocument/2006/relationships/slideLayout" Target="../slideLayouts/slideLayout1.xml" /><Relationship Id="rId4" Type="http://schemas.openxmlformats.org/officeDocument/2006/relationships/hyperlink" Target="http://photoeverywhere.co.uk/west/usa/hawaii/slides/north_shore_sunset_beach6869.htm" TargetMode="External" /></Relationships>
</file>

<file path=ppt/slides/_rels/slide2.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1.png" /><Relationship Id="rId1" Type="http://schemas.openxmlformats.org/officeDocument/2006/relationships/slideLayout" Target="../slideLayouts/slideLayout2.xml" /><Relationship Id="rId4" Type="http://schemas.openxmlformats.org/officeDocument/2006/relationships/image" Target="../media/image7.png" /></Relationships>
</file>

<file path=ppt/slides/_rels/slide5.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2.png" /><Relationship Id="rId1" Type="http://schemas.openxmlformats.org/officeDocument/2006/relationships/slideLayout" Target="../slideLayouts/slideLayout2.xml" /><Relationship Id="rId4" Type="http://schemas.openxmlformats.org/officeDocument/2006/relationships/image" Target="../media/image14.png" /></Relationships>
</file>

<file path=ppt/slides/_rels/slide10.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E644DE9-8D09-43E2-BA69-F57482CFC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7" name="Rectangle 16">
            <a:extLst>
              <a:ext uri="{FF2B5EF4-FFF2-40B4-BE49-F238E27FC236}">
                <a16:creationId xmlns:a16="http://schemas.microsoft.com/office/drawing/2014/main" id="{6C23C919-B32E-40FF-B3D8-631316E84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 name="Rectangle 18">
            <a:extLst>
              <a:ext uri="{FF2B5EF4-FFF2-40B4-BE49-F238E27FC236}">
                <a16:creationId xmlns:a16="http://schemas.microsoft.com/office/drawing/2014/main" id="{61B17B84-F8A7-4053-9C9D-91E3CA7F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88951" cy="6858000"/>
          </a:xfrm>
          <a:prstGeom prst="rect">
            <a:avLst/>
          </a:prstGeom>
          <a:blipFill dpi="0" rotWithShape="1">
            <a:blip r:embed="rId2">
              <a:alphaModFix amt="30000"/>
              <a:lum bright="70000" contrast="-70000"/>
            </a:blip>
            <a:srcRect/>
            <a:tile tx="88900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9">
            <a:extLst>
              <a:ext uri="{FF2B5EF4-FFF2-40B4-BE49-F238E27FC236}">
                <a16:creationId xmlns:a16="http://schemas.microsoft.com/office/drawing/2014/main" id="{E5E141AD-8338-1AD2-5B12-AFE4ADD1557D}"/>
              </a:ext>
            </a:extLst>
          </p:cNvPr>
          <p:cNvPicPr>
            <a:picLocks noChangeAspect="1"/>
          </p:cNvPicPr>
          <p:nvPr/>
        </p:nvPicPr>
        <p:blipFill rotWithShape="1">
          <a:blip r:embed="rId3">
            <a:alphaModFix amt="70000"/>
            <a:extLst>
              <a:ext uri="{837473B0-CC2E-450A-ABE3-18F120FF3D39}">
                <a1611:picAttrSrcUrl xmlns:a1611="http://schemas.microsoft.com/office/drawing/2016/11/main" r:id="rId4"/>
              </a:ext>
            </a:extLst>
          </a:blip>
          <a:srcRect t="11768" r="-1" b="4272"/>
          <a:stretch/>
        </p:blipFill>
        <p:spPr>
          <a:xfrm>
            <a:off x="20" y="10"/>
            <a:ext cx="12188932" cy="6856614"/>
          </a:xfrm>
          <a:prstGeom prst="rect">
            <a:avLst/>
          </a:prstGeom>
        </p:spPr>
      </p:pic>
      <p:sp>
        <p:nvSpPr>
          <p:cNvPr id="2" name="Title 1"/>
          <p:cNvSpPr>
            <a:spLocks noGrp="1"/>
          </p:cNvSpPr>
          <p:nvPr>
            <p:ph type="ctrTitle"/>
          </p:nvPr>
        </p:nvSpPr>
        <p:spPr>
          <a:xfrm>
            <a:off x="838200" y="740211"/>
            <a:ext cx="7530685" cy="3163864"/>
          </a:xfrm>
        </p:spPr>
        <p:txBody>
          <a:bodyPr>
            <a:normAutofit/>
          </a:bodyPr>
          <a:lstStyle/>
          <a:p>
            <a:pPr algn="l"/>
            <a:r>
              <a:rPr lang="en-US" sz="5400" b="1" i="1" dirty="0">
                <a:solidFill>
                  <a:srgbClr val="FFFFFF"/>
                </a:solidFill>
                <a:cs typeface="Calibri Light"/>
              </a:rPr>
              <a:t>MY DREAM</a:t>
            </a:r>
            <a:r>
              <a:rPr lang="en-US" sz="5200" b="1" i="1" dirty="0">
                <a:solidFill>
                  <a:srgbClr val="FFFFFF"/>
                </a:solidFill>
                <a:cs typeface="Calibri Light"/>
              </a:rPr>
              <a:t> </a:t>
            </a:r>
            <a:r>
              <a:rPr lang="en-US" sz="6000" b="1" i="1" dirty="0">
                <a:solidFill>
                  <a:srgbClr val="FFFFFF"/>
                </a:solidFill>
                <a:cs typeface="Calibri Light"/>
              </a:rPr>
              <a:t>DESTINATION</a:t>
            </a:r>
          </a:p>
        </p:txBody>
      </p:sp>
      <p:sp>
        <p:nvSpPr>
          <p:cNvPr id="8" name="Subtitle 7">
            <a:extLst>
              <a:ext uri="{FF2B5EF4-FFF2-40B4-BE49-F238E27FC236}">
                <a16:creationId xmlns:a16="http://schemas.microsoft.com/office/drawing/2014/main" id="{C4CCC0E8-6FEE-F559-C231-A0BE36CBF4C9}"/>
              </a:ext>
            </a:extLst>
          </p:cNvPr>
          <p:cNvSpPr>
            <a:spLocks noGrp="1"/>
          </p:cNvSpPr>
          <p:nvPr>
            <p:ph type="subTitle" idx="1"/>
          </p:nvPr>
        </p:nvSpPr>
        <p:spPr>
          <a:xfrm>
            <a:off x="838200" y="4074515"/>
            <a:ext cx="7583133" cy="1279124"/>
          </a:xfrm>
        </p:spPr>
        <p:txBody>
          <a:bodyPr vert="horz" lIns="91440" tIns="45720" rIns="91440" bIns="45720" rtlCol="0" anchor="t">
            <a:normAutofit/>
          </a:bodyPr>
          <a:lstStyle/>
          <a:p>
            <a:pPr algn="l"/>
            <a:r>
              <a:rPr lang="en-US" sz="2800" b="1" i="1" dirty="0">
                <a:solidFill>
                  <a:srgbClr val="FFFFFF"/>
                </a:solidFill>
                <a:cs typeface="Calibri"/>
              </a:rPr>
              <a:t>THE HAWAII ISLAND</a:t>
            </a:r>
          </a:p>
        </p:txBody>
      </p:sp>
      <p:sp>
        <p:nvSpPr>
          <p:cNvPr id="10" name="TextBox 9">
            <a:extLst>
              <a:ext uri="{FF2B5EF4-FFF2-40B4-BE49-F238E27FC236}">
                <a16:creationId xmlns:a16="http://schemas.microsoft.com/office/drawing/2014/main" id="{CA7F390C-3D82-3008-6C3B-C29929DD8842}"/>
              </a:ext>
            </a:extLst>
          </p:cNvPr>
          <p:cNvSpPr txBox="1"/>
          <p:nvPr/>
        </p:nvSpPr>
        <p:spPr>
          <a:xfrm>
            <a:off x="1460740" y="3800237"/>
            <a:ext cx="9213010" cy="1309536"/>
          </a:xfrm>
          <a:prstGeom prst="rect">
            <a:avLst/>
          </a:prstGeom>
        </p:spPr>
        <p:txBody>
          <a:bodyPr lIns="91440" tIns="45720" rIns="91440" bIns="45720" anchor="t">
            <a:normAutofit/>
          </a:bodyPr>
          <a:lstStyle/>
          <a:p>
            <a:endParaRPr lang="en-US">
              <a:cs typeface="Calibri"/>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1A1CE-4EBB-E8B6-2B11-74C79EFD5880}"/>
              </a:ext>
            </a:extLst>
          </p:cNvPr>
          <p:cNvSpPr>
            <a:spLocks noGrp="1"/>
          </p:cNvSpPr>
          <p:nvPr>
            <p:ph type="title"/>
          </p:nvPr>
        </p:nvSpPr>
        <p:spPr/>
        <p:txBody>
          <a:bodyPr/>
          <a:lstStyle/>
          <a:p>
            <a:endParaRPr lang="en-US"/>
          </a:p>
        </p:txBody>
      </p:sp>
      <p:pic>
        <p:nvPicPr>
          <p:cNvPr id="9" name="Picture 9" descr="Map&#10;&#10;Description automatically generated">
            <a:extLst>
              <a:ext uri="{FF2B5EF4-FFF2-40B4-BE49-F238E27FC236}">
                <a16:creationId xmlns:a16="http://schemas.microsoft.com/office/drawing/2014/main" id="{23798C2E-B5F0-0FE5-9C7A-73A754A97BDC}"/>
              </a:ext>
            </a:extLst>
          </p:cNvPr>
          <p:cNvPicPr>
            <a:picLocks noGrp="1" noChangeAspect="1"/>
          </p:cNvPicPr>
          <p:nvPr>
            <p:ph idx="1"/>
          </p:nvPr>
        </p:nvPicPr>
        <p:blipFill>
          <a:blip r:embed="rId2"/>
          <a:stretch>
            <a:fillRect/>
          </a:stretch>
        </p:blipFill>
        <p:spPr>
          <a:xfrm>
            <a:off x="-7278" y="-49002"/>
            <a:ext cx="12192178" cy="6913082"/>
          </a:xfrm>
        </p:spPr>
      </p:pic>
    </p:spTree>
    <p:extLst>
      <p:ext uri="{BB962C8B-B14F-4D97-AF65-F5344CB8AC3E}">
        <p14:creationId xmlns:p14="http://schemas.microsoft.com/office/powerpoint/2010/main" val="1761522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33" name="Picture 13">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34" name="Rectangle 15">
            <a:extLst>
              <a:ext uri="{FF2B5EF4-FFF2-40B4-BE49-F238E27FC236}">
                <a16:creationId xmlns:a16="http://schemas.microsoft.com/office/drawing/2014/main" id="{94DA0203-BFB4-49DB-A205-51AD7549D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 name="Rectangle 17">
            <a:extLst>
              <a:ext uri="{FF2B5EF4-FFF2-40B4-BE49-F238E27FC236}">
                <a16:creationId xmlns:a16="http://schemas.microsoft.com/office/drawing/2014/main" id="{10BFCB1E-89C9-4789-A2D9-52D6C8653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 name="Picture 7" descr="Blue Nature Background 3 Free Stock Photo - Public Domain Pictures">
            <a:extLst>
              <a:ext uri="{FF2B5EF4-FFF2-40B4-BE49-F238E27FC236}">
                <a16:creationId xmlns:a16="http://schemas.microsoft.com/office/drawing/2014/main" id="{34717F41-4B33-5A2D-D4EA-D14A5825DF43}"/>
              </a:ext>
            </a:extLst>
          </p:cNvPr>
          <p:cNvPicPr>
            <a:picLocks noGrp="1" noChangeAspect="1"/>
          </p:cNvPicPr>
          <p:nvPr>
            <p:ph idx="1"/>
          </p:nvPr>
        </p:nvPicPr>
        <p:blipFill rotWithShape="1">
          <a:blip r:embed="rId3">
            <a:alphaModFix/>
          </a:blip>
          <a:srcRect b="15747"/>
          <a:stretch/>
        </p:blipFill>
        <p:spPr>
          <a:xfrm>
            <a:off x="20" y="10"/>
            <a:ext cx="12191980" cy="6856614"/>
          </a:xfrm>
          <a:prstGeom prst="rect">
            <a:avLst/>
          </a:prstGeom>
        </p:spPr>
      </p:pic>
      <p:sp>
        <p:nvSpPr>
          <p:cNvPr id="36" name="Rectangle 19">
            <a:extLst>
              <a:ext uri="{FF2B5EF4-FFF2-40B4-BE49-F238E27FC236}">
                <a16:creationId xmlns:a16="http://schemas.microsoft.com/office/drawing/2014/main" id="{16F61E84-9DCA-4F22-94BC-C901DB499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2B0C35-EC77-0C35-ACA0-D35CC3DDE851}"/>
              </a:ext>
            </a:extLst>
          </p:cNvPr>
          <p:cNvSpPr>
            <a:spLocks noGrp="1"/>
          </p:cNvSpPr>
          <p:nvPr>
            <p:ph type="title"/>
          </p:nvPr>
        </p:nvSpPr>
        <p:spPr>
          <a:xfrm>
            <a:off x="996275" y="1851964"/>
            <a:ext cx="10190071" cy="2700158"/>
          </a:xfrm>
        </p:spPr>
        <p:txBody>
          <a:bodyPr vert="horz" lIns="91440" tIns="45720" rIns="91440" bIns="45720" rtlCol="0" anchor="b">
            <a:normAutofit/>
          </a:bodyPr>
          <a:lstStyle/>
          <a:p>
            <a:pPr algn="ctr">
              <a:lnSpc>
                <a:spcPct val="90000"/>
              </a:lnSpc>
            </a:pPr>
            <a:r>
              <a:rPr lang="en-US" sz="3800" i="1">
                <a:solidFill>
                  <a:srgbClr val="FFFFFF"/>
                </a:solidFill>
              </a:rPr>
              <a:t>HAWAII is a dream destination for many people around the world. It has it all from deep blue tropical lagoons, beaches white sand, beautiful waterfalls, lush vegetation and serene mountains.</a:t>
            </a:r>
          </a:p>
        </p:txBody>
      </p:sp>
    </p:spTree>
    <p:extLst>
      <p:ext uri="{BB962C8B-B14F-4D97-AF65-F5344CB8AC3E}">
        <p14:creationId xmlns:p14="http://schemas.microsoft.com/office/powerpoint/2010/main" val="203495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0" name="Picture 49">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52" name="Rectangle 51">
            <a:extLst>
              <a:ext uri="{FF2B5EF4-FFF2-40B4-BE49-F238E27FC236}">
                <a16:creationId xmlns:a16="http://schemas.microsoft.com/office/drawing/2014/main" id="{8A245AC3-2A12-4EC5-90F0-635CC8C2C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4" name="Rectangle 53">
            <a:extLst>
              <a:ext uri="{FF2B5EF4-FFF2-40B4-BE49-F238E27FC236}">
                <a16:creationId xmlns:a16="http://schemas.microsoft.com/office/drawing/2014/main" id="{31E2F09B-BB20-4BE5-AB02-3EB3D1DC4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4">
            <a:extLst>
              <a:ext uri="{FF2B5EF4-FFF2-40B4-BE49-F238E27FC236}">
                <a16:creationId xmlns:a16="http://schemas.microsoft.com/office/drawing/2014/main" id="{9691F828-3C6E-30A5-179F-FD1A584A7D75}"/>
              </a:ext>
            </a:extLst>
          </p:cNvPr>
          <p:cNvPicPr>
            <a:picLocks noGrp="1" noChangeAspect="1"/>
          </p:cNvPicPr>
          <p:nvPr>
            <p:ph idx="1"/>
          </p:nvPr>
        </p:nvPicPr>
        <p:blipFill rotWithShape="1">
          <a:blip r:embed="rId3">
            <a:alphaModFix/>
          </a:blip>
          <a:srcRect t="4843" r="-1" b="10882"/>
          <a:stretch/>
        </p:blipFill>
        <p:spPr>
          <a:xfrm>
            <a:off x="20" y="1376"/>
            <a:ext cx="12188932" cy="6856624"/>
          </a:xfrm>
          <a:prstGeom prst="rect">
            <a:avLst/>
          </a:prstGeom>
        </p:spPr>
      </p:pic>
      <p:sp>
        <p:nvSpPr>
          <p:cNvPr id="56" name="Rectangle 55">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30952"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9ABA2F37-388F-4D5A-9ABF-F0ADA6CB8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4352" y="1546522"/>
            <a:ext cx="6327657" cy="4003971"/>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0" name="Rectangle 59">
            <a:extLst>
              <a:ext uri="{FF2B5EF4-FFF2-40B4-BE49-F238E27FC236}">
                <a16:creationId xmlns:a16="http://schemas.microsoft.com/office/drawing/2014/main" id="{6DAD23D2-6BEF-470D-992C-8B2BC3BF4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61296" y="1546522"/>
            <a:ext cx="6327656" cy="4016078"/>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E976C47-6AB6-A857-A8B8-E64F054FF665}"/>
              </a:ext>
            </a:extLst>
          </p:cNvPr>
          <p:cNvSpPr>
            <a:spLocks noGrp="1"/>
          </p:cNvSpPr>
          <p:nvPr>
            <p:ph type="title"/>
          </p:nvPr>
        </p:nvSpPr>
        <p:spPr>
          <a:xfrm>
            <a:off x="5860474" y="1593272"/>
            <a:ext cx="6227617" cy="3959779"/>
          </a:xfrm>
        </p:spPr>
        <p:txBody>
          <a:bodyPr vert="horz" lIns="91440" tIns="45720" rIns="91440" bIns="45720" rtlCol="0" anchor="b">
            <a:normAutofit fontScale="90000"/>
          </a:bodyPr>
          <a:lstStyle/>
          <a:p>
            <a:pPr>
              <a:lnSpc>
                <a:spcPct val="90000"/>
              </a:lnSpc>
            </a:pPr>
            <a:r>
              <a:rPr lang="en-US" sz="1600" dirty="0">
                <a:solidFill>
                  <a:srgbClr val="FFFFFF"/>
                </a:solidFill>
              </a:rPr>
              <a:t>Hawaii sits over 2,000 miles west of California.</a:t>
            </a:r>
            <a:br>
              <a:rPr lang="en-US" sz="1600" dirty="0"/>
            </a:br>
            <a:br>
              <a:rPr lang="en-US" sz="1600" dirty="0"/>
            </a:br>
            <a:r>
              <a:rPr lang="en-US" sz="1600" dirty="0">
                <a:solidFill>
                  <a:srgbClr val="FFFFFF"/>
                </a:solidFill>
              </a:rPr>
              <a:t>It's is the world largest island chain, and it's the only U.S. state completely made up of islands. But only 7 of its 132 islands are inhabited.</a:t>
            </a:r>
            <a:br>
              <a:rPr lang="en-US" sz="1600" dirty="0"/>
            </a:br>
            <a:br>
              <a:rPr lang="en-US" sz="1600" dirty="0"/>
            </a:br>
            <a:r>
              <a:rPr lang="en-US" sz="1600" dirty="0">
                <a:solidFill>
                  <a:srgbClr val="FFFFFF"/>
                </a:solidFill>
              </a:rPr>
              <a:t>There are six main islands Oahu, Kauai, Maui, the Big Island of Hawaii, Molokai and Lanai.</a:t>
            </a:r>
            <a:br>
              <a:rPr lang="en-US" sz="1600" dirty="0"/>
            </a:br>
            <a:br>
              <a:rPr lang="en-US" sz="1600" dirty="0"/>
            </a:br>
            <a:r>
              <a:rPr lang="en-US" sz="1600" dirty="0">
                <a:solidFill>
                  <a:srgbClr val="FFFFFF"/>
                </a:solidFill>
              </a:rPr>
              <a:t>Hawaii is known for its pristine beaches, its laid-back lifestyle, and </a:t>
            </a:r>
            <a:r>
              <a:rPr lang="en-US" sz="1600" dirty="0" err="1">
                <a:solidFill>
                  <a:srgbClr val="FFFFFF"/>
                </a:solidFill>
              </a:rPr>
              <a:t>its</a:t>
            </a:r>
            <a:r>
              <a:rPr lang="en-US" sz="1600" dirty="0">
                <a:solidFill>
                  <a:srgbClr val="FFFFFF"/>
                </a:solidFill>
              </a:rPr>
              <a:t> delicious food. Some  traditional Hawaiian dishes like poi and laulau are very famous there.</a:t>
            </a:r>
            <a:br>
              <a:rPr lang="en-US" sz="1600" dirty="0"/>
            </a:br>
            <a:br>
              <a:rPr lang="en-US" sz="1600" dirty="0"/>
            </a:br>
            <a:r>
              <a:rPr lang="en-US" sz="1600" dirty="0"/>
              <a:t>The Aloha shirts and Lei (Hawaiian garland)  are considered  souvenir for tourists. The aloha shirt is now considered formal wear in Hawaii.</a:t>
            </a:r>
            <a:br>
              <a:rPr lang="en-US" sz="1600" dirty="0"/>
            </a:br>
            <a:br>
              <a:rPr lang="en-US" sz="1100" dirty="0"/>
            </a:br>
            <a:br>
              <a:rPr lang="en-US" sz="1100" dirty="0"/>
            </a:br>
            <a:r>
              <a:rPr lang="en-US" sz="1100" dirty="0">
                <a:solidFill>
                  <a:srgbClr val="FFFFFF"/>
                </a:solidFill>
              </a:rPr>
              <a:t> </a:t>
            </a:r>
            <a:br>
              <a:rPr lang="en-US" sz="1100" dirty="0"/>
            </a:br>
            <a:endParaRPr lang="en-US" sz="1100">
              <a:solidFill>
                <a:srgbClr val="FFFFFF"/>
              </a:solidFill>
            </a:endParaRPr>
          </a:p>
        </p:txBody>
      </p:sp>
    </p:spTree>
    <p:extLst>
      <p:ext uri="{BB962C8B-B14F-4D97-AF65-F5344CB8AC3E}">
        <p14:creationId xmlns:p14="http://schemas.microsoft.com/office/powerpoint/2010/main" val="848655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3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2" name="Rectangle 33">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8" name="Content Placeholder 17">
            <a:extLst>
              <a:ext uri="{FF2B5EF4-FFF2-40B4-BE49-F238E27FC236}">
                <a16:creationId xmlns:a16="http://schemas.microsoft.com/office/drawing/2014/main" id="{6033EDE7-86EA-EFE3-23FB-5DFEB68ACE0E}"/>
              </a:ext>
            </a:extLst>
          </p:cNvPr>
          <p:cNvSpPr>
            <a:spLocks noGrp="1"/>
          </p:cNvSpPr>
          <p:nvPr>
            <p:ph idx="1"/>
          </p:nvPr>
        </p:nvSpPr>
        <p:spPr>
          <a:xfrm>
            <a:off x="838200" y="2411653"/>
            <a:ext cx="4952681" cy="3728613"/>
          </a:xfrm>
        </p:spPr>
        <p:txBody>
          <a:bodyPr vert="horz" lIns="91440" tIns="45720" rIns="91440" bIns="45720" rtlCol="0" anchor="t">
            <a:normAutofit/>
          </a:bodyPr>
          <a:lstStyle/>
          <a:p>
            <a:pPr marL="0" indent="0">
              <a:buNone/>
            </a:pPr>
            <a:r>
              <a:rPr lang="en-US" sz="2400" b="1" i="1" dirty="0">
                <a:solidFill>
                  <a:schemeClr val="tx2"/>
                </a:solidFill>
              </a:rPr>
              <a:t>KAUAI</a:t>
            </a:r>
          </a:p>
          <a:p>
            <a:pPr marL="0" indent="0">
              <a:buNone/>
            </a:pPr>
            <a:r>
              <a:rPr lang="en-US" sz="2000" b="1" dirty="0">
                <a:solidFill>
                  <a:schemeClr val="tx2"/>
                </a:solidFill>
              </a:rPr>
              <a:t>The oldest and northern most island in the Hawaiian chain is draped in emerald valleys, sharp mountain spires and jagged cliffs, aged by time and elements.</a:t>
            </a:r>
          </a:p>
        </p:txBody>
      </p:sp>
      <p:sp>
        <p:nvSpPr>
          <p:cNvPr id="53" name="Rectangle 35">
            <a:extLst>
              <a:ext uri="{FF2B5EF4-FFF2-40B4-BE49-F238E27FC236}">
                <a16:creationId xmlns:a16="http://schemas.microsoft.com/office/drawing/2014/main" id="{592DB257-3E16-4A3C-9E28-468282812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45352" y="0"/>
            <a:ext cx="5946647"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4" name="Rectangle 37">
            <a:extLst>
              <a:ext uri="{FF2B5EF4-FFF2-40B4-BE49-F238E27FC236}">
                <a16:creationId xmlns:a16="http://schemas.microsoft.com/office/drawing/2014/main" id="{487685E6-1160-459B-8C70-301404C06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245352" y="0"/>
            <a:ext cx="5943600"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3">
            <a:extLst>
              <a:ext uri="{FF2B5EF4-FFF2-40B4-BE49-F238E27FC236}">
                <a16:creationId xmlns:a16="http://schemas.microsoft.com/office/drawing/2014/main" id="{2BE78837-F0E3-63FD-93ED-A3D41A7B7AC8}"/>
              </a:ext>
            </a:extLst>
          </p:cNvPr>
          <p:cNvPicPr>
            <a:picLocks noChangeAspect="1"/>
          </p:cNvPicPr>
          <p:nvPr/>
        </p:nvPicPr>
        <p:blipFill rotWithShape="1">
          <a:blip r:embed="rId3"/>
          <a:srcRect t="19228" r="-2" b="-2"/>
          <a:stretch/>
        </p:blipFill>
        <p:spPr>
          <a:xfrm>
            <a:off x="6858001" y="567942"/>
            <a:ext cx="4724400" cy="5716862"/>
          </a:xfrm>
          <a:prstGeom prst="rect">
            <a:avLst/>
          </a:prstGeom>
        </p:spPr>
      </p:pic>
    </p:spTree>
    <p:extLst>
      <p:ext uri="{BB962C8B-B14F-4D97-AF65-F5344CB8AC3E}">
        <p14:creationId xmlns:p14="http://schemas.microsoft.com/office/powerpoint/2010/main" val="2752317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25">
            <a:extLst>
              <a:ext uri="{FF2B5EF4-FFF2-40B4-BE49-F238E27FC236}">
                <a16:creationId xmlns:a16="http://schemas.microsoft.com/office/drawing/2014/main" id="{4AB8125F-0FD8-48CD-9F43-73E5494EA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9" name="Rectangle 27">
            <a:extLst>
              <a:ext uri="{FF2B5EF4-FFF2-40B4-BE49-F238E27FC236}">
                <a16:creationId xmlns:a16="http://schemas.microsoft.com/office/drawing/2014/main" id="{0019DD6C-5899-4C07-864B-EB0A7D104A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0" name="Rectangle 29">
            <a:extLst>
              <a:ext uri="{FF2B5EF4-FFF2-40B4-BE49-F238E27FC236}">
                <a16:creationId xmlns:a16="http://schemas.microsoft.com/office/drawing/2014/main" id="{EBDFFBC1-15BD-428E-B8AF-ECF5D1B76D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17529"/>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 name="Rectangle 31">
            <a:extLst>
              <a:ext uri="{FF2B5EF4-FFF2-40B4-BE49-F238E27FC236}">
                <a16:creationId xmlns:a16="http://schemas.microsoft.com/office/drawing/2014/main" id="{EBFB3075-0323-4EB0-B1A5-776A0E709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57" y="0"/>
            <a:ext cx="12191999" cy="2217528"/>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Content Placeholder 22">
            <a:extLst>
              <a:ext uri="{FF2B5EF4-FFF2-40B4-BE49-F238E27FC236}">
                <a16:creationId xmlns:a16="http://schemas.microsoft.com/office/drawing/2014/main" id="{8B9E9934-43F9-5F99-812A-CDC75A5243B8}"/>
              </a:ext>
            </a:extLst>
          </p:cNvPr>
          <p:cNvSpPr>
            <a:spLocks noGrp="1"/>
          </p:cNvSpPr>
          <p:nvPr>
            <p:ph idx="1"/>
          </p:nvPr>
        </p:nvSpPr>
        <p:spPr>
          <a:xfrm>
            <a:off x="378125" y="2514600"/>
            <a:ext cx="4876800" cy="3783586"/>
          </a:xfrm>
        </p:spPr>
        <p:txBody>
          <a:bodyPr anchor="ctr">
            <a:normAutofit fontScale="77500" lnSpcReduction="20000"/>
          </a:bodyPr>
          <a:lstStyle/>
          <a:p>
            <a:pPr marL="0" indent="0">
              <a:buNone/>
            </a:pPr>
            <a:r>
              <a:rPr lang="en-US" sz="4000" b="1" i="1" u="sng" dirty="0">
                <a:solidFill>
                  <a:schemeClr val="tx2"/>
                </a:solidFill>
              </a:rPr>
              <a:t>OAHU</a:t>
            </a:r>
          </a:p>
          <a:p>
            <a:pPr marL="0" indent="0">
              <a:buNone/>
            </a:pPr>
            <a:r>
              <a:rPr lang="en-US" sz="3200" b="1" i="1" dirty="0">
                <a:solidFill>
                  <a:schemeClr val="tx2"/>
                </a:solidFill>
              </a:rPr>
              <a:t>Named as "Gathering place", and the most visited Hawaiian Island. Oahu is the home to the majority of Hawaii's diverse population, a fusion of east and west cultures rooted in the values and traditions of the native Hawaiian people.</a:t>
            </a:r>
          </a:p>
        </p:txBody>
      </p:sp>
      <p:pic>
        <p:nvPicPr>
          <p:cNvPr id="4" name="Picture 4">
            <a:extLst>
              <a:ext uri="{FF2B5EF4-FFF2-40B4-BE49-F238E27FC236}">
                <a16:creationId xmlns:a16="http://schemas.microsoft.com/office/drawing/2014/main" id="{2C03B184-BAA3-1B15-566E-A87D96FF15AE}"/>
              </a:ext>
            </a:extLst>
          </p:cNvPr>
          <p:cNvPicPr>
            <a:picLocks noChangeAspect="1"/>
          </p:cNvPicPr>
          <p:nvPr/>
        </p:nvPicPr>
        <p:blipFill rotWithShape="1">
          <a:blip r:embed="rId3"/>
          <a:srcRect l="5344" r="5539"/>
          <a:stretch/>
        </p:blipFill>
        <p:spPr>
          <a:xfrm>
            <a:off x="5996628" y="2217529"/>
            <a:ext cx="6195372" cy="4640471"/>
          </a:xfrm>
          <a:prstGeom prst="rect">
            <a:avLst/>
          </a:prstGeom>
        </p:spPr>
      </p:pic>
    </p:spTree>
    <p:extLst>
      <p:ext uri="{BB962C8B-B14F-4D97-AF65-F5344CB8AC3E}">
        <p14:creationId xmlns:p14="http://schemas.microsoft.com/office/powerpoint/2010/main" val="137872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4" name="Rectangle 23">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6" name="Rectangle 25">
            <a:extLst>
              <a:ext uri="{FF2B5EF4-FFF2-40B4-BE49-F238E27FC236}">
                <a16:creationId xmlns:a16="http://schemas.microsoft.com/office/drawing/2014/main" id="{094C9708-F6A4-4956-B261-A4A2C4DFE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48400" y="0"/>
            <a:ext cx="59436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8" name="Rectangle 27">
            <a:extLst>
              <a:ext uri="{FF2B5EF4-FFF2-40B4-BE49-F238E27FC236}">
                <a16:creationId xmlns:a16="http://schemas.microsoft.com/office/drawing/2014/main" id="{592DB257-3E16-4A3C-9E28-468282812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50"/>
            <a:ext cx="6254652"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0" name="Rectangle 29">
            <a:extLst>
              <a:ext uri="{FF2B5EF4-FFF2-40B4-BE49-F238E27FC236}">
                <a16:creationId xmlns:a16="http://schemas.microsoft.com/office/drawing/2014/main" id="{487685E6-1160-459B-8C70-301404C06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048" y="0"/>
            <a:ext cx="6251447"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48EB34-1BD8-5B8A-8BAB-A34A5397E1B8}"/>
              </a:ext>
            </a:extLst>
          </p:cNvPr>
          <p:cNvSpPr>
            <a:spLocks noGrp="1"/>
          </p:cNvSpPr>
          <p:nvPr>
            <p:ph type="title"/>
          </p:nvPr>
        </p:nvSpPr>
        <p:spPr>
          <a:xfrm>
            <a:off x="838200" y="558238"/>
            <a:ext cx="4953000" cy="5057628"/>
          </a:xfrm>
        </p:spPr>
        <p:txBody>
          <a:bodyPr>
            <a:normAutofit/>
          </a:bodyPr>
          <a:lstStyle/>
          <a:p>
            <a:pPr>
              <a:lnSpc>
                <a:spcPct val="90000"/>
              </a:lnSpc>
            </a:pPr>
            <a:r>
              <a:rPr lang="en-US" sz="2400" i="1" dirty="0"/>
              <a:t>MOLOKAI</a:t>
            </a:r>
            <a:br>
              <a:rPr lang="en-US" sz="2400" i="1" dirty="0"/>
            </a:br>
            <a:r>
              <a:rPr lang="en-US" sz="1800" i="1" dirty="0"/>
              <a:t>It is the fifth largest Island that make up the Hawaii.</a:t>
            </a:r>
            <a:br>
              <a:rPr lang="en-US" sz="1800" i="1" dirty="0"/>
            </a:br>
            <a:r>
              <a:rPr lang="en-US" sz="1800" i="1" dirty="0"/>
              <a:t>Its known for its untouched natural landscapes </a:t>
            </a:r>
            <a:r>
              <a:rPr lang="en-US" sz="1800" dirty="0">
                <a:ea typeface="+mj-lt"/>
                <a:cs typeface="+mj-lt"/>
              </a:rPr>
              <a:t>and for having some of the highest cliffs in the world</a:t>
            </a:r>
            <a:br>
              <a:rPr lang="en-US" sz="1800" i="1" dirty="0"/>
            </a:br>
            <a:r>
              <a:rPr lang="en-US" sz="1800" i="1" dirty="0"/>
              <a:t>Imagine the Hawaii of the past untouched beaches, no skyscrapers or stoplights.</a:t>
            </a:r>
          </a:p>
        </p:txBody>
      </p:sp>
      <p:sp>
        <p:nvSpPr>
          <p:cNvPr id="8" name="Content Placeholder 7">
            <a:extLst>
              <a:ext uri="{FF2B5EF4-FFF2-40B4-BE49-F238E27FC236}">
                <a16:creationId xmlns:a16="http://schemas.microsoft.com/office/drawing/2014/main" id="{1EF810C6-A270-F8AD-FB2D-FAD7DE218F70}"/>
              </a:ext>
            </a:extLst>
          </p:cNvPr>
          <p:cNvSpPr>
            <a:spLocks noGrp="1"/>
          </p:cNvSpPr>
          <p:nvPr>
            <p:ph idx="1"/>
          </p:nvPr>
        </p:nvSpPr>
        <p:spPr>
          <a:xfrm flipV="1">
            <a:off x="5137030" y="6140266"/>
            <a:ext cx="653851" cy="81387"/>
          </a:xfrm>
        </p:spPr>
        <p:txBody>
          <a:bodyPr>
            <a:normAutofit fontScale="25000" lnSpcReduction="20000"/>
          </a:bodyPr>
          <a:lstStyle/>
          <a:p>
            <a:endParaRPr lang="en-US" sz="1800"/>
          </a:p>
        </p:txBody>
      </p:sp>
      <p:pic>
        <p:nvPicPr>
          <p:cNvPr id="4" name="Picture 4" descr="A picture containing mountain, sky, nature, water&#10;&#10;Description automatically generated">
            <a:extLst>
              <a:ext uri="{FF2B5EF4-FFF2-40B4-BE49-F238E27FC236}">
                <a16:creationId xmlns:a16="http://schemas.microsoft.com/office/drawing/2014/main" id="{9F59666A-6AC9-CCAE-7CB9-40848BB06F82}"/>
              </a:ext>
            </a:extLst>
          </p:cNvPr>
          <p:cNvPicPr>
            <a:picLocks noChangeAspect="1"/>
          </p:cNvPicPr>
          <p:nvPr/>
        </p:nvPicPr>
        <p:blipFill rotWithShape="1">
          <a:blip r:embed="rId3"/>
          <a:srcRect l="2666" r="42170" b="-2"/>
          <a:stretch/>
        </p:blipFill>
        <p:spPr>
          <a:xfrm>
            <a:off x="6254153" y="7226"/>
            <a:ext cx="5932095" cy="6867049"/>
          </a:xfrm>
          <a:prstGeom prst="rect">
            <a:avLst/>
          </a:prstGeom>
        </p:spPr>
      </p:pic>
    </p:spTree>
    <p:extLst>
      <p:ext uri="{BB962C8B-B14F-4D97-AF65-F5344CB8AC3E}">
        <p14:creationId xmlns:p14="http://schemas.microsoft.com/office/powerpoint/2010/main" val="28183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592DB257-3E16-4A3C-9E28-468282812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6CE64648-E5BF-4184-AF04-5325D5D9E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0"/>
            <a:ext cx="12191999"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B89DF47-7F4F-4EFF-B791-FD95AE360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458"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2AB273-281E-BDDA-6A11-178C90E1E557}"/>
              </a:ext>
            </a:extLst>
          </p:cNvPr>
          <p:cNvSpPr>
            <a:spLocks noGrp="1"/>
          </p:cNvSpPr>
          <p:nvPr>
            <p:ph type="title"/>
          </p:nvPr>
        </p:nvSpPr>
        <p:spPr>
          <a:xfrm>
            <a:off x="1143000" y="1143000"/>
            <a:ext cx="5181600" cy="4254259"/>
          </a:xfrm>
        </p:spPr>
        <p:txBody>
          <a:bodyPr>
            <a:normAutofit/>
          </a:bodyPr>
          <a:lstStyle/>
          <a:p>
            <a:pPr>
              <a:lnSpc>
                <a:spcPct val="90000"/>
              </a:lnSpc>
            </a:pPr>
            <a:r>
              <a:rPr lang="en-US" sz="2400" i="1" dirty="0">
                <a:solidFill>
                  <a:schemeClr val="tx2"/>
                </a:solidFill>
              </a:rPr>
              <a:t>LANAI</a:t>
            </a:r>
            <a:br>
              <a:rPr lang="en-US" sz="2400" i="1" dirty="0"/>
            </a:br>
            <a:r>
              <a:rPr lang="en-US" sz="2000" i="1" dirty="0">
                <a:solidFill>
                  <a:schemeClr val="tx2"/>
                </a:solidFill>
                <a:ea typeface="+mj-lt"/>
                <a:cs typeface="+mj-lt"/>
              </a:rPr>
              <a:t>Lanai is a roughly apostrophe-shaped island with a width of 18 miles (29 km) in the longest direction.</a:t>
            </a:r>
            <a:br>
              <a:rPr lang="en-US" sz="2000" i="1" dirty="0">
                <a:ea typeface="+mj-lt"/>
                <a:cs typeface="+mj-lt"/>
              </a:rPr>
            </a:br>
            <a:r>
              <a:rPr lang="en-US" sz="2000" i="1" dirty="0">
                <a:solidFill>
                  <a:schemeClr val="tx2"/>
                </a:solidFill>
              </a:rPr>
              <a:t>It can feel like two places. The first is found in luxurious resorts where visitors can indulge in world-class amenities. The other is found bouncing along the island's rugged back-roads in a 4-wheel drive exploring off the beaten path treasures like Keahi Kawelo (garden of Gods) and Po Lihua Beach.</a:t>
            </a:r>
            <a:endParaRPr lang="en-US" sz="2000">
              <a:solidFill>
                <a:schemeClr val="tx2"/>
              </a:solidFill>
            </a:endParaRPr>
          </a:p>
        </p:txBody>
      </p:sp>
      <p:sp>
        <p:nvSpPr>
          <p:cNvPr id="8" name="Content Placeholder 7">
            <a:extLst>
              <a:ext uri="{FF2B5EF4-FFF2-40B4-BE49-F238E27FC236}">
                <a16:creationId xmlns:a16="http://schemas.microsoft.com/office/drawing/2014/main" id="{6F6CD12A-C4D5-CEC8-99A0-0F8FA96A9701}"/>
              </a:ext>
            </a:extLst>
          </p:cNvPr>
          <p:cNvSpPr>
            <a:spLocks noGrp="1"/>
          </p:cNvSpPr>
          <p:nvPr>
            <p:ph idx="1"/>
          </p:nvPr>
        </p:nvSpPr>
        <p:spPr>
          <a:xfrm flipH="1">
            <a:off x="6474418" y="4664847"/>
            <a:ext cx="470978" cy="173134"/>
          </a:xfrm>
        </p:spPr>
        <p:txBody>
          <a:bodyPr>
            <a:normAutofit fontScale="25000" lnSpcReduction="20000"/>
          </a:bodyPr>
          <a:lstStyle/>
          <a:p>
            <a:endParaRPr lang="en-US" sz="1800">
              <a:solidFill>
                <a:schemeClr val="tx2"/>
              </a:solidFill>
            </a:endParaRPr>
          </a:p>
        </p:txBody>
      </p:sp>
      <p:pic>
        <p:nvPicPr>
          <p:cNvPr id="4" name="Picture 4" descr="A picture containing plant&#10;&#10;Description automatically generated">
            <a:extLst>
              <a:ext uri="{FF2B5EF4-FFF2-40B4-BE49-F238E27FC236}">
                <a16:creationId xmlns:a16="http://schemas.microsoft.com/office/drawing/2014/main" id="{DAC2F9DD-4858-F139-A396-022FA95A831D}"/>
              </a:ext>
            </a:extLst>
          </p:cNvPr>
          <p:cNvPicPr>
            <a:picLocks noChangeAspect="1"/>
          </p:cNvPicPr>
          <p:nvPr/>
        </p:nvPicPr>
        <p:blipFill rotWithShape="1">
          <a:blip r:embed="rId3"/>
          <a:srcRect l="43003" r="1" b="1"/>
          <a:stretch/>
        </p:blipFill>
        <p:spPr>
          <a:xfrm>
            <a:off x="6472953" y="739599"/>
            <a:ext cx="5051862" cy="5390960"/>
          </a:xfrm>
          <a:prstGeom prst="rect">
            <a:avLst/>
          </a:prstGeom>
        </p:spPr>
      </p:pic>
    </p:spTree>
    <p:extLst>
      <p:ext uri="{BB962C8B-B14F-4D97-AF65-F5344CB8AC3E}">
        <p14:creationId xmlns:p14="http://schemas.microsoft.com/office/powerpoint/2010/main" val="3610321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5A8C81AE-8F0D-49F3-9FB4-334B0DCDF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F6C8963E-58F2-540C-F75A-AC1CF651B923}"/>
              </a:ext>
            </a:extLst>
          </p:cNvPr>
          <p:cNvSpPr>
            <a:spLocks noGrp="1"/>
          </p:cNvSpPr>
          <p:nvPr>
            <p:ph type="title"/>
          </p:nvPr>
        </p:nvSpPr>
        <p:spPr>
          <a:xfrm>
            <a:off x="838200" y="559813"/>
            <a:ext cx="11217215" cy="2307632"/>
          </a:xfrm>
        </p:spPr>
        <p:txBody>
          <a:bodyPr>
            <a:normAutofit fontScale="90000"/>
          </a:bodyPr>
          <a:lstStyle/>
          <a:p>
            <a:pPr>
              <a:lnSpc>
                <a:spcPct val="90000"/>
              </a:lnSpc>
            </a:pPr>
            <a:r>
              <a:rPr lang="en-US" sz="3600" i="1" dirty="0">
                <a:solidFill>
                  <a:schemeClr val="tx2"/>
                </a:solidFill>
              </a:rPr>
              <a:t>MAUI</a:t>
            </a:r>
            <a:br>
              <a:rPr lang="en-US" sz="3600" i="1" dirty="0"/>
            </a:br>
            <a:r>
              <a:rPr lang="en-US" sz="2000" i="1" dirty="0">
                <a:solidFill>
                  <a:schemeClr val="tx2"/>
                </a:solidFill>
                <a:ea typeface="+mj-lt"/>
                <a:cs typeface="+mj-lt"/>
              </a:rPr>
              <a:t>The island of Maui is the second-largest of the islands of the state of Hawaii at 727.2 square miles (1,883 km</a:t>
            </a:r>
            <a:r>
              <a:rPr lang="en-US" sz="2000" i="1" baseline="30000" dirty="0">
                <a:solidFill>
                  <a:schemeClr val="tx2"/>
                </a:solidFill>
                <a:ea typeface="+mj-lt"/>
                <a:cs typeface="+mj-lt"/>
              </a:rPr>
              <a:t>2</a:t>
            </a:r>
            <a:r>
              <a:rPr lang="en-US" sz="2000" i="1" dirty="0">
                <a:solidFill>
                  <a:schemeClr val="tx2"/>
                </a:solidFill>
                <a:ea typeface="+mj-lt"/>
                <a:cs typeface="+mj-lt"/>
              </a:rPr>
              <a:t>). Its nickname is "The Valley Isle," which describes its geography as a large valley between two dormant volcanoes — Haleakala in the east and Mauna </a:t>
            </a:r>
            <a:r>
              <a:rPr lang="en-US" sz="2000" i="1" dirty="0" err="1">
                <a:solidFill>
                  <a:schemeClr val="tx2"/>
                </a:solidFill>
                <a:ea typeface="+mj-lt"/>
                <a:cs typeface="+mj-lt"/>
              </a:rPr>
              <a:t>Kahalawai</a:t>
            </a:r>
            <a:r>
              <a:rPr lang="en-US" sz="2000" i="1" dirty="0">
                <a:solidFill>
                  <a:schemeClr val="tx2"/>
                </a:solidFill>
                <a:ea typeface="+mj-lt"/>
                <a:cs typeface="+mj-lt"/>
              </a:rPr>
              <a:t> in the west. Haleakala's name means "House of the Sun," and it's the largest dormant volcano in the world at 10,023 feet high, 4,000 feet deep, and 21 miles across its crater. Mauna </a:t>
            </a:r>
            <a:r>
              <a:rPr lang="en-US" sz="2000" i="1" err="1">
                <a:solidFill>
                  <a:schemeClr val="tx2"/>
                </a:solidFill>
                <a:ea typeface="+mj-lt"/>
                <a:cs typeface="+mj-lt"/>
              </a:rPr>
              <a:t>Kahalawai</a:t>
            </a:r>
            <a:r>
              <a:rPr lang="en-US" sz="2000" i="1" dirty="0">
                <a:solidFill>
                  <a:schemeClr val="tx2"/>
                </a:solidFill>
                <a:ea typeface="+mj-lt"/>
                <a:cs typeface="+mj-lt"/>
              </a:rPr>
              <a:t>, an eroded volcano, is referred to as the West Maui Mountains.</a:t>
            </a:r>
            <a:br>
              <a:rPr lang="en-US" sz="2000" i="1" dirty="0">
                <a:ea typeface="+mj-lt"/>
                <a:cs typeface="+mj-lt"/>
              </a:rPr>
            </a:br>
            <a:br>
              <a:rPr lang="en-US" sz="1100" b="0" i="1" dirty="0">
                <a:ea typeface="+mj-lt"/>
                <a:cs typeface="+mj-lt"/>
              </a:rPr>
            </a:br>
            <a:endParaRPr lang="en-US" sz="1100" i="1">
              <a:solidFill>
                <a:schemeClr val="tx2"/>
              </a:solidFill>
            </a:endParaRPr>
          </a:p>
        </p:txBody>
      </p:sp>
      <p:pic>
        <p:nvPicPr>
          <p:cNvPr id="15" name="Picture 14">
            <a:extLst>
              <a:ext uri="{FF2B5EF4-FFF2-40B4-BE49-F238E27FC236}">
                <a16:creationId xmlns:a16="http://schemas.microsoft.com/office/drawing/2014/main" id="{3A0AB1E0-FFE6-4D14-96E0-C0F76F64B9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37018" r="40625"/>
          <a:stretch/>
        </p:blipFill>
        <p:spPr>
          <a:xfrm rot="16200000">
            <a:off x="36314" y="-39361"/>
            <a:ext cx="1295924" cy="1374648"/>
          </a:xfrm>
          <a:prstGeom prst="rect">
            <a:avLst/>
          </a:prstGeom>
        </p:spPr>
      </p:pic>
      <p:sp>
        <p:nvSpPr>
          <p:cNvPr id="8" name="Content Placeholder 7">
            <a:extLst>
              <a:ext uri="{FF2B5EF4-FFF2-40B4-BE49-F238E27FC236}">
                <a16:creationId xmlns:a16="http://schemas.microsoft.com/office/drawing/2014/main" id="{4D75D72B-E94A-EE89-2E95-114C420FD0F9}"/>
              </a:ext>
            </a:extLst>
          </p:cNvPr>
          <p:cNvSpPr>
            <a:spLocks noGrp="1"/>
          </p:cNvSpPr>
          <p:nvPr>
            <p:ph idx="1"/>
          </p:nvPr>
        </p:nvSpPr>
        <p:spPr>
          <a:xfrm flipH="1">
            <a:off x="6576118" y="3636568"/>
            <a:ext cx="240437" cy="682991"/>
          </a:xfrm>
        </p:spPr>
        <p:txBody>
          <a:bodyPr>
            <a:normAutofit/>
          </a:bodyPr>
          <a:lstStyle/>
          <a:p>
            <a:endParaRPr lang="en-US" sz="1800">
              <a:solidFill>
                <a:schemeClr val="tx2"/>
              </a:solidFill>
            </a:endParaRPr>
          </a:p>
        </p:txBody>
      </p:sp>
      <p:pic>
        <p:nvPicPr>
          <p:cNvPr id="4" name="Picture 4" descr="A picture containing mountain, outdoor, sky, water&#10;&#10;Description automatically generated">
            <a:extLst>
              <a:ext uri="{FF2B5EF4-FFF2-40B4-BE49-F238E27FC236}">
                <a16:creationId xmlns:a16="http://schemas.microsoft.com/office/drawing/2014/main" id="{32C767D4-E3FB-151C-0EBF-BCBA48DF4A55}"/>
              </a:ext>
            </a:extLst>
          </p:cNvPr>
          <p:cNvPicPr>
            <a:picLocks noChangeAspect="1"/>
          </p:cNvPicPr>
          <p:nvPr/>
        </p:nvPicPr>
        <p:blipFill rotWithShape="1">
          <a:blip r:embed="rId3"/>
          <a:srcRect t="25141" r="-2" b="13044"/>
          <a:stretch/>
        </p:blipFill>
        <p:spPr>
          <a:xfrm>
            <a:off x="404180" y="2630159"/>
            <a:ext cx="11457999" cy="4227841"/>
          </a:xfrm>
          <a:custGeom>
            <a:avLst/>
            <a:gdLst/>
            <a:ahLst/>
            <a:cxnLst/>
            <a:rect l="l" t="t" r="r" b="b"/>
            <a:pathLst>
              <a:path w="11084189" h="3854030">
                <a:moveTo>
                  <a:pt x="5542094" y="0"/>
                </a:moveTo>
                <a:cubicBezTo>
                  <a:pt x="8264668" y="0"/>
                  <a:pt x="10536186" y="1609144"/>
                  <a:pt x="11061525" y="3748287"/>
                </a:cubicBezTo>
                <a:lnTo>
                  <a:pt x="11084189" y="3854030"/>
                </a:lnTo>
                <a:lnTo>
                  <a:pt x="0" y="3854030"/>
                </a:lnTo>
                <a:lnTo>
                  <a:pt x="22663" y="3748287"/>
                </a:lnTo>
                <a:cubicBezTo>
                  <a:pt x="548002" y="1609144"/>
                  <a:pt x="2819520" y="0"/>
                  <a:pt x="5542094" y="0"/>
                </a:cubicBezTo>
                <a:close/>
              </a:path>
            </a:pathLst>
          </a:custGeom>
        </p:spPr>
      </p:pic>
      <p:pic>
        <p:nvPicPr>
          <p:cNvPr id="17" name="Picture 16">
            <a:extLst>
              <a:ext uri="{FF2B5EF4-FFF2-40B4-BE49-F238E27FC236}">
                <a16:creationId xmlns:a16="http://schemas.microsoft.com/office/drawing/2014/main" id="{7047E834-B9F5-403B-98C3-A4B024A641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r="46048"/>
          <a:stretch/>
        </p:blipFill>
        <p:spPr>
          <a:xfrm>
            <a:off x="10820400" y="3144779"/>
            <a:ext cx="1371600" cy="2548349"/>
          </a:xfrm>
          <a:prstGeom prst="rect">
            <a:avLst/>
          </a:prstGeom>
        </p:spPr>
      </p:pic>
    </p:spTree>
    <p:extLst>
      <p:ext uri="{BB962C8B-B14F-4D97-AF65-F5344CB8AC3E}">
        <p14:creationId xmlns:p14="http://schemas.microsoft.com/office/powerpoint/2010/main" val="2444662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4" name="Picture 13">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6" name="Rectangle 15">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8" name="Rectangle 17">
            <a:extLst>
              <a:ext uri="{FF2B5EF4-FFF2-40B4-BE49-F238E27FC236}">
                <a16:creationId xmlns:a16="http://schemas.microsoft.com/office/drawing/2014/main" id="{483861B3-77F4-42C4-B257-AF7D1EB5F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7" name="Picture 7" descr="A picture containing sky, water, outdoor, nature&#10;&#10;Description automatically generated">
            <a:extLst>
              <a:ext uri="{FF2B5EF4-FFF2-40B4-BE49-F238E27FC236}">
                <a16:creationId xmlns:a16="http://schemas.microsoft.com/office/drawing/2014/main" id="{78C8AD1F-3EF2-3375-9D3B-B34A36D6B47C}"/>
              </a:ext>
            </a:extLst>
          </p:cNvPr>
          <p:cNvPicPr>
            <a:picLocks noGrp="1" noChangeAspect="1"/>
          </p:cNvPicPr>
          <p:nvPr>
            <p:ph idx="1"/>
          </p:nvPr>
        </p:nvPicPr>
        <p:blipFill rotWithShape="1">
          <a:blip r:embed="rId3">
            <a:alphaModFix/>
          </a:blip>
          <a:srcRect r="425"/>
          <a:stretch/>
        </p:blipFill>
        <p:spPr>
          <a:xfrm>
            <a:off x="20" y="1376"/>
            <a:ext cx="12191980" cy="6856624"/>
          </a:xfrm>
          <a:prstGeom prst="rect">
            <a:avLst/>
          </a:prstGeom>
        </p:spPr>
      </p:pic>
      <p:sp>
        <p:nvSpPr>
          <p:cNvPr id="20" name="Rectangle 19">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AE9178-4CD1-FCAD-8025-EADB87A0597E}"/>
              </a:ext>
            </a:extLst>
          </p:cNvPr>
          <p:cNvSpPr>
            <a:spLocks noGrp="1"/>
          </p:cNvSpPr>
          <p:nvPr>
            <p:ph type="title"/>
          </p:nvPr>
        </p:nvSpPr>
        <p:spPr>
          <a:xfrm>
            <a:off x="2060200" y="4915383"/>
            <a:ext cx="10190071" cy="1515091"/>
          </a:xfrm>
        </p:spPr>
        <p:txBody>
          <a:bodyPr vert="horz" lIns="91440" tIns="45720" rIns="91440" bIns="45720" rtlCol="0" anchor="b">
            <a:normAutofit/>
          </a:bodyPr>
          <a:lstStyle/>
          <a:p>
            <a:pPr algn="ctr">
              <a:lnSpc>
                <a:spcPct val="90000"/>
              </a:lnSpc>
            </a:pPr>
            <a:r>
              <a:rPr lang="en-US" sz="3400" i="1">
                <a:solidFill>
                  <a:srgbClr val="FFFFFF"/>
                </a:solidFill>
              </a:rPr>
              <a:t>If only one day I have the fortune to visit this beautiful heaven, my life would be completed.</a:t>
            </a:r>
            <a:endParaRPr lang="en-US" sz="3400">
              <a:solidFill>
                <a:srgbClr val="FFFFFF"/>
              </a:solidFill>
            </a:endParaRPr>
          </a:p>
        </p:txBody>
      </p:sp>
    </p:spTree>
    <p:extLst>
      <p:ext uri="{BB962C8B-B14F-4D97-AF65-F5344CB8AC3E}">
        <p14:creationId xmlns:p14="http://schemas.microsoft.com/office/powerpoint/2010/main" val="2103503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A927716-8D99-468C-18E3-A2DD19ABBB0F}"/>
              </a:ext>
            </a:extLst>
          </p:cNvPr>
          <p:cNvPicPr>
            <a:picLocks noGrp="1" noChangeAspect="1"/>
          </p:cNvPicPr>
          <p:nvPr>
            <p:ph idx="1"/>
          </p:nvPr>
        </p:nvPicPr>
        <p:blipFill>
          <a:blip r:embed="rId2"/>
          <a:stretch>
            <a:fillRect/>
          </a:stretch>
        </p:blipFill>
        <p:spPr>
          <a:xfrm>
            <a:off x="1820" y="-5870"/>
            <a:ext cx="12188361" cy="6869950"/>
          </a:xfrm>
        </p:spPr>
      </p:pic>
      <p:sp>
        <p:nvSpPr>
          <p:cNvPr id="2" name="Title 1">
            <a:extLst>
              <a:ext uri="{FF2B5EF4-FFF2-40B4-BE49-F238E27FC236}">
                <a16:creationId xmlns:a16="http://schemas.microsoft.com/office/drawing/2014/main" id="{149EDBFF-B0A2-CCBF-5F4C-F5F73DA8F91E}"/>
              </a:ext>
            </a:extLst>
          </p:cNvPr>
          <p:cNvSpPr>
            <a:spLocks noGrp="1"/>
          </p:cNvSpPr>
          <p:nvPr>
            <p:ph type="title"/>
          </p:nvPr>
        </p:nvSpPr>
        <p:spPr>
          <a:xfrm>
            <a:off x="6096000" y="3797629"/>
            <a:ext cx="5444705" cy="2738863"/>
          </a:xfrm>
        </p:spPr>
        <p:txBody>
          <a:bodyPr>
            <a:normAutofit fontScale="90000"/>
          </a:bodyPr>
          <a:lstStyle/>
          <a:p>
            <a:pPr algn="ctr"/>
            <a:r>
              <a:rPr lang="en-US" sz="5400" i="1" dirty="0"/>
              <a:t>Thank you.</a:t>
            </a:r>
            <a:br>
              <a:rPr lang="en-US" sz="5400" i="1" dirty="0"/>
            </a:br>
            <a:r>
              <a:rPr lang="en-US" sz="2000" i="1" dirty="0"/>
              <a:t>N</a:t>
            </a:r>
            <a:br>
              <a:rPr lang="en-US" sz="2000" i="1" dirty="0"/>
            </a:br>
            <a:r>
              <a:rPr lang="en-US" sz="2000" i="1" dirty="0" err="1"/>
              <a:t>ame</a:t>
            </a:r>
            <a:r>
              <a:rPr lang="en-US" sz="2000" i="1" dirty="0"/>
              <a:t> – </a:t>
            </a:r>
            <a:r>
              <a:rPr lang="en-US" sz="2000" i="1" dirty="0" err="1"/>
              <a:t>Taiba</a:t>
            </a:r>
            <a:r>
              <a:rPr lang="en-US" sz="2000" i="1" dirty="0"/>
              <a:t> Ubaid</a:t>
            </a:r>
            <a:br>
              <a:rPr lang="en-US" sz="2000" i="1" dirty="0"/>
            </a:br>
            <a:r>
              <a:rPr lang="en-US" sz="2000" i="1" dirty="0"/>
              <a:t>class- M.A 1 year </a:t>
            </a:r>
            <a:br>
              <a:rPr lang="en-US" sz="2000" i="1" dirty="0"/>
            </a:br>
            <a:r>
              <a:rPr lang="en-US" sz="2000" i="1" dirty="0"/>
              <a:t>Faculty no.- 22GGMSA108</a:t>
            </a:r>
            <a:br>
              <a:rPr lang="en-US" sz="2000" i="1" dirty="0"/>
            </a:br>
            <a:r>
              <a:rPr lang="en-US" sz="2000" i="1" dirty="0"/>
              <a:t>Enroll. No. – GJ4473 </a:t>
            </a:r>
            <a:br>
              <a:rPr lang="en-US" sz="2000" i="1" dirty="0"/>
            </a:br>
            <a:r>
              <a:rPr lang="en-US" sz="2000" i="1" dirty="0"/>
              <a:t>Submitted to – Rashid sir </a:t>
            </a:r>
            <a:endParaRPr lang="en-US" dirty="0"/>
          </a:p>
        </p:txBody>
      </p:sp>
    </p:spTree>
    <p:extLst>
      <p:ext uri="{BB962C8B-B14F-4D97-AF65-F5344CB8AC3E}">
        <p14:creationId xmlns:p14="http://schemas.microsoft.com/office/powerpoint/2010/main" val="1880900246"/>
      </p:ext>
    </p:extLst>
  </p:cSld>
  <p:clrMapOvr>
    <a:masterClrMapping/>
  </p:clrMapOvr>
</p:sld>
</file>

<file path=ppt/theme/theme1.xml><?xml version="1.0" encoding="utf-8"?>
<a:theme xmlns:a="http://schemas.openxmlformats.org/drawingml/2006/main" name="BlockprintVTI">
  <a:themeElements>
    <a:clrScheme name="Custom 69">
      <a:dk1>
        <a:sysClr val="windowText" lastClr="000000"/>
      </a:dk1>
      <a:lt1>
        <a:sysClr val="window" lastClr="FFFFFF"/>
      </a:lt1>
      <a:dk2>
        <a:srgbClr val="44131A"/>
      </a:dk2>
      <a:lt2>
        <a:srgbClr val="F2ECEA"/>
      </a:lt2>
      <a:accent1>
        <a:srgbClr val="A62C52"/>
      </a:accent1>
      <a:accent2>
        <a:srgbClr val="A7928D"/>
      </a:accent2>
      <a:accent3>
        <a:srgbClr val="307C71"/>
      </a:accent3>
      <a:accent4>
        <a:srgbClr val="41575D"/>
      </a:accent4>
      <a:accent5>
        <a:srgbClr val="8FA3A3"/>
      </a:accent5>
      <a:accent6>
        <a:srgbClr val="CA8370"/>
      </a:accent6>
      <a:hlink>
        <a:srgbClr val="D13D6E"/>
      </a:hlink>
      <a:folHlink>
        <a:srgbClr val="6C9D92"/>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printVTI" id="{AA8C8908-6BA4-477C-AEA4-CB6C32A1FE3B}" vid="{36392749-7C1D-4938-93BB-440CD2A1B0AB}"/>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BlockprintVTI</vt:lpstr>
      <vt:lpstr>MY DREAM DESTINATION</vt:lpstr>
      <vt:lpstr>PowerPoint Presentation</vt:lpstr>
      <vt:lpstr>HAWAII is a dream destination for many people around the world. It has it all from deep blue tropical lagoons, beaches white sand, beautiful waterfalls, lush vegetation and serene mountains.</vt:lpstr>
      <vt:lpstr>Hawaii sits over 2,000 miles west of California.  It's is the world largest island chain, and it's the only U.S. state completely made up of islands. But only 7 of its 132 islands are inhabited.  There are six main islands Oahu, Kauai, Maui, the Big Island of Hawaii, Molokai and Lanai.  Hawaii is known for its pristine beaches, its laid-back lifestyle, and its delicious food. Some  traditional Hawaiian dishes like poi and laulau are very famous there.  The Aloha shirts and Lei (Hawaiian garland)  are considered  souvenir for tourists. The aloha shirt is now considered formal wear in Hawaii.     </vt:lpstr>
      <vt:lpstr>PowerPoint Presentation</vt:lpstr>
      <vt:lpstr>PowerPoint Presentation</vt:lpstr>
      <vt:lpstr>MOLOKAI It is the fifth largest Island that make up the Hawaii. Its known for its untouched natural landscapes and for having some of the highest cliffs in the world Imagine the Hawaii of the past untouched beaches, no skyscrapers or stoplights.</vt:lpstr>
      <vt:lpstr>LANAI Lanai is a roughly apostrophe-shaped island with a width of 18 miles (29 km) in the longest direction. It can feel like two places. The first is found in luxurious resorts where visitors can indulge in world-class amenities. The other is found bouncing along the island's rugged back-roads in a 4-wheel drive exploring off the beaten path treasures like Keahi Kawelo (garden of Gods) and Po Lihua Beach.</vt:lpstr>
      <vt:lpstr>MAUI The island of Maui is the second-largest of the islands of the state of Hawaii at 727.2 square miles (1,883 km2). Its nickname is "The Valley Isle," which describes its geography as a large valley between two dormant volcanoes — Haleakala in the east and Mauna Kahalawai in the west. Haleakala's name means "House of the Sun," and it's the largest dormant volcano in the world at 10,023 feet high, 4,000 feet deep, and 21 miles across its crater. Mauna Kahalawai, an eroded volcano, is referred to as the West Maui Mountains.  </vt:lpstr>
      <vt:lpstr>If only one day I have the fortune to visit this beautiful heaven, my life would be completed.</vt:lpstr>
      <vt:lpstr>Thank you. N ame – Taiba Ubaid class- M.A 1 year  Faculty no.- 22GGMSA108 Enroll. No. – GJ4473  Submitted to – Rashid sir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taibaubaid12@gmail.com</cp:lastModifiedBy>
  <cp:revision>625</cp:revision>
  <dcterms:created xsi:type="dcterms:W3CDTF">2023-01-24T07:03:22Z</dcterms:created>
  <dcterms:modified xsi:type="dcterms:W3CDTF">2023-01-25T05:44:01Z</dcterms:modified>
</cp:coreProperties>
</file>